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95" r:id="rId4"/>
    <p:sldId id="265" r:id="rId5"/>
    <p:sldId id="266" r:id="rId6"/>
    <p:sldId id="294" r:id="rId7"/>
    <p:sldId id="267" r:id="rId8"/>
    <p:sldId id="268" r:id="rId9"/>
    <p:sldId id="269" r:id="rId10"/>
    <p:sldId id="270" r:id="rId11"/>
    <p:sldId id="272" r:id="rId12"/>
    <p:sldId id="273" r:id="rId13"/>
    <p:sldId id="271" r:id="rId14"/>
    <p:sldId id="262" r:id="rId15"/>
    <p:sldId id="275" r:id="rId16"/>
    <p:sldId id="293" r:id="rId17"/>
    <p:sldId id="276" r:id="rId18"/>
    <p:sldId id="292" r:id="rId19"/>
    <p:sldId id="296" r:id="rId20"/>
  </p:sldIdLst>
  <p:sldSz cx="12192000" cy="6858000"/>
  <p:notesSz cx="6858000" cy="9144000"/>
  <p:embeddedFontLs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538" autoAdjust="0"/>
    <p:restoredTop sz="90792" autoAdjust="0"/>
  </p:normalViewPr>
  <p:slideViewPr>
    <p:cSldViewPr snapToGrid="0">
      <p:cViewPr varScale="1">
        <p:scale>
          <a:sx n="60" d="100"/>
          <a:sy n="60" d="100"/>
        </p:scale>
        <p:origin x="84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4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ADEAB-12F8-4633-879B-225B9E02439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7B7B0-0EA0-4B48-A1EB-689221B5D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4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B7B0-0EA0-4B48-A1EB-689221B5D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09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B7B0-0EA0-4B48-A1EB-689221B5D3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79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B7B0-0EA0-4B48-A1EB-689221B5D3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50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B7B0-0EA0-4B48-A1EB-689221B5D3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26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B7B0-0EA0-4B48-A1EB-689221B5D3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86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B7B0-0EA0-4B48-A1EB-689221B5D3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02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B7B0-0EA0-4B48-A1EB-689221B5D3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25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B7B0-0EA0-4B48-A1EB-689221B5D3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98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B7B0-0EA0-4B48-A1EB-689221B5D3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2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B7B0-0EA0-4B48-A1EB-689221B5D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8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B7B0-0EA0-4B48-A1EB-689221B5D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52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B7B0-0EA0-4B48-A1EB-689221B5D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8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B7B0-0EA0-4B48-A1EB-689221B5D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6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B7B0-0EA0-4B48-A1EB-689221B5D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8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B7B0-0EA0-4B48-A1EB-689221B5D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52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B7B0-0EA0-4B48-A1EB-689221B5D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51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B7B0-0EA0-4B48-A1EB-689221B5D3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9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6A60-8F50-4170-A59D-8926F475CEC1}" type="datetime1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EE1D-ACA1-4092-B953-030B429E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4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697A-CC0A-4F61-97FC-D00555F65E2D}" type="datetime1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EE1D-ACA1-4092-B953-030B429E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1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2BF4-F618-48C5-8B5A-0F50A9FD1480}" type="datetime1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EE1D-ACA1-4092-B953-030B429E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AC3-F74E-468D-A796-3B8C03149AA1}" type="datetime1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EE1D-ACA1-4092-B953-030B429E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8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4C01-6610-4EF4-9352-CD3375D3D533}" type="datetime1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EE1D-ACA1-4092-B953-030B429E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9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9506-F9B8-4568-9729-CF95E87B0F9C}" type="datetime1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EE1D-ACA1-4092-B953-030B429E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3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EF59-230D-4B0F-9433-39566BCC3AB8}" type="datetime1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EE1D-ACA1-4092-B953-030B429E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8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B0C2-7129-439D-8A4C-206CB151F8A3}" type="datetime1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EE1D-ACA1-4092-B953-030B429E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2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8A0C-5A2D-4925-8E5E-4EA3FC07F127}" type="datetime1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EE1D-ACA1-4092-B953-030B429E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6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0460-A3F0-4C8C-ACD3-BFFB7D52545E}" type="datetime1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EE1D-ACA1-4092-B953-030B429E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3AA6-7E43-4B5B-919E-6BDBAB2F8627}" type="datetime1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EE1D-ACA1-4092-B953-030B429E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8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299EB-4A85-4C5C-B4D8-FFE4B65BDF46}" type="datetime1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CEE1D-ACA1-4092-B953-030B429E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microsoft.com/office/2007/relationships/media" Target="../media/media6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5" Type="http://schemas.microsoft.com/office/2007/relationships/media" Target="../media/media7.wav"/><Relationship Id="rId4" Type="http://schemas.openxmlformats.org/officeDocument/2006/relationships/audio" Target="../media/media6.wav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646" y="715963"/>
            <a:ext cx="10672354" cy="2387600"/>
          </a:xfrm>
        </p:spPr>
        <p:txBody>
          <a:bodyPr>
            <a:normAutofit/>
          </a:bodyPr>
          <a:lstStyle/>
          <a:p>
            <a:r>
              <a:rPr lang="en-GB" sz="5400" b="1" dirty="0"/>
              <a:t>A NEW SPEECH DATABASE FOR 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GB" sz="5400" b="1" dirty="0"/>
              <a:t>WITHIN- AND BETWEEN-SPEAKER VARIABILITY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485639"/>
            <a:ext cx="6858000" cy="2445261"/>
          </a:xfrm>
        </p:spPr>
        <p:txBody>
          <a:bodyPr>
            <a:normAutofit/>
          </a:bodyPr>
          <a:lstStyle/>
          <a:p>
            <a:r>
              <a:rPr lang="en-US" sz="4400" dirty="0"/>
              <a:t>Pat Keating, </a:t>
            </a:r>
          </a:p>
          <a:p>
            <a:r>
              <a:rPr lang="en-US" sz="4400" dirty="0"/>
              <a:t>Jody Kreiman, Abeer Alwan</a:t>
            </a:r>
          </a:p>
          <a:p>
            <a:r>
              <a:rPr lang="en-US" sz="3600" dirty="0"/>
              <a:t>U California, Los Angeles</a:t>
            </a: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00" y="5026430"/>
            <a:ext cx="1748930" cy="1748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32" y="4843938"/>
            <a:ext cx="2042067" cy="2032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3990" y="5930900"/>
            <a:ext cx="483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19th International </a:t>
            </a:r>
            <a:r>
              <a:rPr lang="fr-FR" b="1" dirty="0" err="1"/>
              <a:t>Congress</a:t>
            </a:r>
            <a:r>
              <a:rPr lang="fr-FR" b="1" dirty="0"/>
              <a:t> of </a:t>
            </a:r>
            <a:r>
              <a:rPr lang="fr-FR" b="1" dirty="0" err="1"/>
              <a:t>Phonetic</a:t>
            </a:r>
            <a:r>
              <a:rPr lang="fr-FR" b="1" dirty="0"/>
              <a:t> Sciences </a:t>
            </a:r>
          </a:p>
          <a:p>
            <a:pPr algn="ctr"/>
            <a:r>
              <a:rPr lang="fr-FR" b="1" dirty="0"/>
              <a:t>Melbourne, August 6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Instructions </a:t>
            </a:r>
            <a:r>
              <a:rPr lang="en-US" sz="4800" b="1" dirty="0"/>
              <a:t>task </a:t>
            </a:r>
            <a:r>
              <a:rPr lang="en-US" sz="3200" b="1" dirty="0"/>
              <a:t>(unscripted)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5761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In </a:t>
            </a:r>
            <a:r>
              <a:rPr lang="en-US" sz="3200" dirty="0">
                <a:solidFill>
                  <a:srgbClr val="0070C0"/>
                </a:solidFill>
              </a:rPr>
              <a:t>session A</a:t>
            </a:r>
          </a:p>
          <a:p>
            <a:r>
              <a:rPr lang="en-US" sz="3200" dirty="0"/>
              <a:t>Speakers gave 30 sec of </a:t>
            </a:r>
            <a:r>
              <a:rPr lang="en-US" sz="3200" dirty="0">
                <a:solidFill>
                  <a:srgbClr val="0070C0"/>
                </a:solidFill>
              </a:rPr>
              <a:t>instructions about how to do something</a:t>
            </a:r>
            <a:r>
              <a:rPr lang="en-US" sz="3200" dirty="0"/>
              <a:t> (a list of possible topics was provided, but they could talk about anything)</a:t>
            </a:r>
          </a:p>
          <a:p>
            <a:r>
              <a:rPr lang="en-US" sz="3200" dirty="0"/>
              <a:t>They could pause to think about what to say</a:t>
            </a:r>
          </a:p>
          <a:p>
            <a:r>
              <a:rPr lang="en-US" sz="3200" dirty="0"/>
              <a:t>They should pretend to speak to the Research Assistant visible outside the </a:t>
            </a:r>
            <a:r>
              <a:rPr lang="en-US" sz="3200" dirty="0" err="1"/>
              <a:t>soundbooth</a:t>
            </a:r>
            <a:endParaRPr lang="en-US" sz="3200" dirty="0"/>
          </a:p>
          <a:p>
            <a:r>
              <a:rPr lang="en-US" sz="3200" dirty="0"/>
              <a:t>Likely to be fairly clear speech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26925"/>
            <a:ext cx="420504" cy="431075"/>
          </a:xfrm>
        </p:spPr>
        <p:txBody>
          <a:bodyPr/>
          <a:lstStyle/>
          <a:p>
            <a:fld id="{215CEE1D-ACA1-4092-B953-030B429E33CA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7A_instructi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36837" y="5441820"/>
            <a:ext cx="754465" cy="75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1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/>
              <a:t>Phonecall</a:t>
            </a:r>
            <a:r>
              <a:rPr lang="en-US" sz="5400" b="1" dirty="0"/>
              <a:t> </a:t>
            </a:r>
            <a:r>
              <a:rPr lang="en-US" sz="4800" b="1" dirty="0"/>
              <a:t>task</a:t>
            </a:r>
            <a:r>
              <a:rPr lang="en-US" sz="5400" b="1" dirty="0"/>
              <a:t> </a:t>
            </a:r>
            <a:r>
              <a:rPr lang="en-US" sz="3200" b="1" dirty="0"/>
              <a:t>(unscripted)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</a:t>
            </a:r>
            <a:r>
              <a:rPr lang="en-US" sz="3200" dirty="0">
                <a:solidFill>
                  <a:srgbClr val="0070C0"/>
                </a:solidFill>
              </a:rPr>
              <a:t>Session B</a:t>
            </a:r>
          </a:p>
          <a:p>
            <a:r>
              <a:rPr lang="en-US" sz="3200" dirty="0"/>
              <a:t>Speakers used their cell phones to </a:t>
            </a:r>
            <a:r>
              <a:rPr lang="en-US" sz="3200" dirty="0">
                <a:solidFill>
                  <a:srgbClr val="0070C0"/>
                </a:solidFill>
              </a:rPr>
              <a:t>call a friend or relative</a:t>
            </a:r>
            <a:r>
              <a:rPr lang="en-US" sz="3200" dirty="0"/>
              <a:t> and talk for at least 2 minutes; only our participant’s side of the conversation was </a:t>
            </a:r>
            <a:r>
              <a:rPr lang="en-US" sz="3200" dirty="0" smtClean="0"/>
              <a:t>recorded by our microphone</a:t>
            </a:r>
            <a:endParaRPr lang="en-US" sz="3200" dirty="0"/>
          </a:p>
          <a:p>
            <a:r>
              <a:rPr lang="en-US" sz="3200" dirty="0"/>
              <a:t>Should be the most casual speech in the sample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59005" cy="365125"/>
          </a:xfrm>
        </p:spPr>
        <p:txBody>
          <a:bodyPr/>
          <a:lstStyle/>
          <a:p>
            <a:fld id="{215CEE1D-ACA1-4092-B953-030B429E33CA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honecall_shortened_27se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399" y="4827260"/>
            <a:ext cx="809897" cy="8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2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Pet </a:t>
            </a:r>
            <a:r>
              <a:rPr lang="en-US" b="1" dirty="0"/>
              <a:t>video task </a:t>
            </a:r>
            <a:r>
              <a:rPr lang="en-US" sz="2800" b="1" dirty="0"/>
              <a:t>(unscripted)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1006"/>
            <a:ext cx="10515600" cy="3423689"/>
          </a:xfrm>
        </p:spPr>
        <p:txBody>
          <a:bodyPr>
            <a:noAutofit/>
          </a:bodyPr>
          <a:lstStyle/>
          <a:p>
            <a:r>
              <a:rPr lang="en-US" sz="3200" dirty="0"/>
              <a:t>In </a:t>
            </a:r>
            <a:r>
              <a:rPr lang="en-US" sz="3200" dirty="0">
                <a:solidFill>
                  <a:srgbClr val="0070C0"/>
                </a:solidFill>
              </a:rPr>
              <a:t>session C</a:t>
            </a:r>
          </a:p>
          <a:p>
            <a:r>
              <a:rPr lang="en-US" sz="3200" dirty="0"/>
              <a:t>Speakers watched </a:t>
            </a:r>
            <a:r>
              <a:rPr lang="en-US" sz="3200" dirty="0" smtClean="0"/>
              <a:t>a ~2-minute </a:t>
            </a:r>
            <a:r>
              <a:rPr lang="en-US" sz="3200" dirty="0"/>
              <a:t>video of cute kittens or puppies, and talked aloud to the pets as they </a:t>
            </a:r>
            <a:r>
              <a:rPr lang="en-US" sz="3200" dirty="0" smtClean="0"/>
              <a:t>watched </a:t>
            </a:r>
            <a:endParaRPr lang="en-US" sz="3200" dirty="0"/>
          </a:p>
          <a:p>
            <a:r>
              <a:rPr lang="en-US" sz="3200" dirty="0" smtClean="0"/>
              <a:t>Many, </a:t>
            </a:r>
            <a:r>
              <a:rPr lang="en-US" sz="3200" dirty="0"/>
              <a:t>but not </a:t>
            </a:r>
            <a:r>
              <a:rPr lang="en-US" sz="3200" dirty="0" smtClean="0"/>
              <a:t>all, </a:t>
            </a:r>
            <a:r>
              <a:rPr lang="en-US" sz="3200" dirty="0"/>
              <a:t>used a </a:t>
            </a:r>
            <a:r>
              <a:rPr lang="en-US" sz="3200" dirty="0">
                <a:solidFill>
                  <a:srgbClr val="0070C0"/>
                </a:solidFill>
              </a:rPr>
              <a:t>pet-directed speech style</a:t>
            </a:r>
            <a:r>
              <a:rPr lang="en-US" sz="3200" dirty="0"/>
              <a:t>, which is known to typically have exaggerated prosody and </a:t>
            </a:r>
            <a:r>
              <a:rPr lang="en-US" sz="3200" dirty="0" smtClean="0"/>
              <a:t>to show </a:t>
            </a:r>
            <a:r>
              <a:rPr lang="en-US" sz="3200" dirty="0"/>
              <a:t>the pitch of infant-directed speech, but </a:t>
            </a:r>
            <a:r>
              <a:rPr lang="en-US" sz="3200" dirty="0" smtClean="0"/>
              <a:t>with less affect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245" y="6482597"/>
            <a:ext cx="439754" cy="365125"/>
          </a:xfrm>
        </p:spPr>
        <p:txBody>
          <a:bodyPr/>
          <a:lstStyle/>
          <a:p>
            <a:fld id="{215CEE1D-ACA1-4092-B953-030B429E33CA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37" y="4924696"/>
            <a:ext cx="3436983" cy="1933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r="10919"/>
          <a:stretch/>
        </p:blipFill>
        <p:spPr>
          <a:xfrm>
            <a:off x="1104656" y="4924696"/>
            <a:ext cx="2615067" cy="1923026"/>
          </a:xfrm>
          <a:prstGeom prst="rect">
            <a:avLst/>
          </a:prstGeom>
        </p:spPr>
      </p:pic>
      <p:pic>
        <p:nvPicPr>
          <p:cNvPr id="5" name="video_shorten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9261" y="5390705"/>
            <a:ext cx="795066" cy="795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49396" y="6482597"/>
            <a:ext cx="2312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Burnham et al</a:t>
            </a:r>
            <a:r>
              <a:rPr lang="en-US" sz="2000" dirty="0" smtClean="0"/>
              <a:t>. </a:t>
            </a:r>
            <a:r>
              <a:rPr lang="en-US" sz="2000" dirty="0"/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104941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Conversation </a:t>
            </a:r>
            <a:r>
              <a:rPr lang="en-US" sz="4800" b="1" dirty="0"/>
              <a:t>reports task </a:t>
            </a:r>
            <a:r>
              <a:rPr lang="en-US" sz="3600" b="1" dirty="0"/>
              <a:t>(unscripted)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428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30 sec </a:t>
            </a:r>
            <a:r>
              <a:rPr lang="en-US" dirty="0">
                <a:solidFill>
                  <a:srgbClr val="0070C0"/>
                </a:solidFill>
              </a:rPr>
              <a:t>about a recent </a:t>
            </a:r>
            <a:r>
              <a:rPr lang="en-US" dirty="0" smtClean="0">
                <a:solidFill>
                  <a:srgbClr val="0070C0"/>
                </a:solidFill>
              </a:rPr>
              <a:t>conversation</a:t>
            </a:r>
            <a:r>
              <a:rPr lang="en-US" dirty="0"/>
              <a:t> </a:t>
            </a:r>
            <a:r>
              <a:rPr lang="en-US" dirty="0" smtClean="0"/>
              <a:t>                                          supposedly </a:t>
            </a:r>
            <a:r>
              <a:rPr lang="en-US" dirty="0"/>
              <a:t>in a “s/he said – I said” style</a:t>
            </a:r>
          </a:p>
          <a:p>
            <a:r>
              <a:rPr lang="en-US" dirty="0"/>
              <a:t>“reported speech”/“constructed dialog” can re-create multiple voices </a:t>
            </a:r>
            <a:r>
              <a:rPr lang="en-US" i="1" dirty="0"/>
              <a:t>and/or</a:t>
            </a:r>
            <a:r>
              <a:rPr lang="en-US" dirty="0"/>
              <a:t> convey stance/evaluation </a:t>
            </a:r>
            <a:r>
              <a:rPr lang="en-US" dirty="0" smtClean="0"/>
              <a:t>and thus have more voice quality variation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One per </a:t>
            </a:r>
            <a:r>
              <a:rPr lang="en-US" dirty="0">
                <a:solidFill>
                  <a:srgbClr val="0070C0"/>
                </a:solidFill>
              </a:rPr>
              <a:t>session </a:t>
            </a:r>
            <a:r>
              <a:rPr lang="en-US" dirty="0"/>
              <a:t>(3 total)</a:t>
            </a:r>
          </a:p>
          <a:p>
            <a:r>
              <a:rPr lang="en-US" dirty="0"/>
              <a:t>Different kind of topic each session:</a:t>
            </a:r>
          </a:p>
          <a:p>
            <a:pPr lvl="1"/>
            <a:r>
              <a:rPr lang="en-US" sz="2800" dirty="0"/>
              <a:t>A: NOT important/exciting/upsetting = “</a:t>
            </a:r>
            <a:r>
              <a:rPr lang="en-US" sz="2800" dirty="0">
                <a:solidFill>
                  <a:srgbClr val="0070C0"/>
                </a:solidFill>
              </a:rPr>
              <a:t>neutral</a:t>
            </a:r>
            <a:r>
              <a:rPr lang="en-US" sz="2800" dirty="0"/>
              <a:t>”</a:t>
            </a:r>
          </a:p>
          <a:p>
            <a:pPr lvl="1"/>
            <a:r>
              <a:rPr lang="en-US" sz="2800" dirty="0"/>
              <a:t>B: made the speaker really happy = “</a:t>
            </a:r>
            <a:r>
              <a:rPr lang="en-US" sz="2800" dirty="0">
                <a:solidFill>
                  <a:srgbClr val="0070C0"/>
                </a:solidFill>
              </a:rPr>
              <a:t>happy</a:t>
            </a:r>
            <a:r>
              <a:rPr lang="en-US" sz="2800" dirty="0"/>
              <a:t>”</a:t>
            </a:r>
          </a:p>
          <a:p>
            <a:pPr lvl="1"/>
            <a:r>
              <a:rPr lang="en-US" sz="2800" dirty="0"/>
              <a:t>C: really annoyed the speaker = “</a:t>
            </a:r>
            <a:r>
              <a:rPr lang="en-US" sz="2800" dirty="0">
                <a:solidFill>
                  <a:srgbClr val="0070C0"/>
                </a:solidFill>
              </a:rPr>
              <a:t>annoyed</a:t>
            </a:r>
            <a:r>
              <a:rPr lang="en-US" sz="2800" dirty="0"/>
              <a:t>”</a:t>
            </a:r>
            <a:endParaRPr lang="en-US" sz="2800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90356"/>
            <a:ext cx="478255" cy="365125"/>
          </a:xfrm>
        </p:spPr>
        <p:txBody>
          <a:bodyPr/>
          <a:lstStyle/>
          <a:p>
            <a:fld id="{215CEE1D-ACA1-4092-B953-030B429E33CA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neutral_shorten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17221" y="4237037"/>
            <a:ext cx="609600" cy="609600"/>
          </a:xfrm>
          <a:prstGeom prst="rect">
            <a:avLst/>
          </a:prstGeom>
        </p:spPr>
      </p:pic>
      <p:pic>
        <p:nvPicPr>
          <p:cNvPr id="8" name="happy_shortene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17221" y="5048962"/>
            <a:ext cx="609600" cy="609600"/>
          </a:xfrm>
          <a:prstGeom prst="rect">
            <a:avLst/>
          </a:prstGeom>
        </p:spPr>
      </p:pic>
      <p:pic>
        <p:nvPicPr>
          <p:cNvPr id="10" name="annoyed_shortene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17221" y="5974462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02544" y="6490356"/>
            <a:ext cx="163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Podesva</a:t>
            </a:r>
            <a:r>
              <a:rPr lang="en-US" sz="2000" dirty="0"/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403107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67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94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29" y="365125"/>
            <a:ext cx="11287941" cy="1325563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Summary, UCLA </a:t>
            </a:r>
            <a:r>
              <a:rPr lang="en-US" sz="4800" b="1" dirty="0"/>
              <a:t>Speaker Variability Database: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040939"/>
              </p:ext>
            </p:extLst>
          </p:nvPr>
        </p:nvGraphicFramePr>
        <p:xfrm>
          <a:off x="1985554" y="1567542"/>
          <a:ext cx="8177349" cy="5014067"/>
        </p:xfrm>
        <a:graphic>
          <a:graphicData uri="http://schemas.openxmlformats.org/drawingml/2006/table">
            <a:tbl>
              <a:tblPr firstRow="1" firstCol="1" bandRow="1"/>
              <a:tblGrid>
                <a:gridCol w="1741947">
                  <a:extLst>
                    <a:ext uri="{9D8B030D-6E8A-4147-A177-3AD203B41FA5}">
                      <a16:colId xmlns:a16="http://schemas.microsoft.com/office/drawing/2014/main" val="3459952078"/>
                    </a:ext>
                  </a:extLst>
                </a:gridCol>
                <a:gridCol w="1719221">
                  <a:extLst>
                    <a:ext uri="{9D8B030D-6E8A-4147-A177-3AD203B41FA5}">
                      <a16:colId xmlns:a16="http://schemas.microsoft.com/office/drawing/2014/main" val="3004696136"/>
                    </a:ext>
                  </a:extLst>
                </a:gridCol>
                <a:gridCol w="1677136">
                  <a:extLst>
                    <a:ext uri="{9D8B030D-6E8A-4147-A177-3AD203B41FA5}">
                      <a16:colId xmlns:a16="http://schemas.microsoft.com/office/drawing/2014/main" val="980888622"/>
                    </a:ext>
                  </a:extLst>
                </a:gridCol>
                <a:gridCol w="1586649">
                  <a:extLst>
                    <a:ext uri="{9D8B030D-6E8A-4147-A177-3AD203B41FA5}">
                      <a16:colId xmlns:a16="http://schemas.microsoft.com/office/drawing/2014/main" val="77725409"/>
                    </a:ext>
                  </a:extLst>
                </a:gridCol>
                <a:gridCol w="1452396">
                  <a:extLst>
                    <a:ext uri="{9D8B030D-6E8A-4147-A177-3AD203B41FA5}">
                      <a16:colId xmlns:a16="http://schemas.microsoft.com/office/drawing/2014/main" val="1687975784"/>
                    </a:ext>
                  </a:extLst>
                </a:gridCol>
              </a:tblGrid>
              <a:tr h="10945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Session A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Session B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Session C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Amount of speech (total of 3 sessions)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647112"/>
                  </a:ext>
                </a:extLst>
              </a:tr>
              <a:tr h="5472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b="1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isolated vowels</a:t>
                      </a:r>
                      <a:endParaRPr lang="en-US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3 tokens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(3 sec speech)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3 tokens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(3 sec speech)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3 tokens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(3 sec speech)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~10 sec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985264"/>
                  </a:ext>
                </a:extLst>
              </a:tr>
              <a:tr h="820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b="1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read sentences</a:t>
                      </a:r>
                      <a:endParaRPr lang="en-US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10 sentences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(~25 sec speech)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10 sentences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(~25 sec speech)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10 sentences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(~25 sec speech)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~75 sec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833810"/>
                  </a:ext>
                </a:extLst>
              </a:tr>
              <a:tr h="820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b="1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other speech task</a:t>
                      </a:r>
                      <a:endParaRPr lang="en-US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b="1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(unscripted)</a:t>
                      </a:r>
                      <a:endParaRPr lang="en-US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instruction narrative </a:t>
                      </a:r>
                      <a:r>
                        <a:rPr lang="it-I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(25-30 sec speech)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phonecall 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(60-120 sec speech)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talk to pet video </a:t>
                      </a:r>
                      <a:r>
                        <a:rPr lang="it-I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(60-120 sec speech)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~145-270 sec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924744"/>
                  </a:ext>
                </a:extLst>
              </a:tr>
              <a:tr h="907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reported conversations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(unscripted) 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neutral 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(25-30 sec speech)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happy 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(25-30 sec speech)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annoyed 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(25-30 sec speech)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~75-90 sec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870764"/>
                  </a:ext>
                </a:extLst>
              </a:tr>
              <a:tr h="820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TOTAL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~75-90 sec 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per speaker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~110-180 sec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per speaker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~110-180 sec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per speaker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~300-450 sec 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t-IT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per speaker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264789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68630" cy="365125"/>
          </a:xfrm>
        </p:spPr>
        <p:txBody>
          <a:bodyPr/>
          <a:lstStyle/>
          <a:p>
            <a:fld id="{215CEE1D-ACA1-4092-B953-030B429E33C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Transcriptions provided </a:t>
            </a:r>
            <a:br>
              <a:rPr lang="en-US" sz="4800" b="1" dirty="0"/>
            </a:br>
            <a:r>
              <a:rPr lang="en-US" sz="4800" b="1" dirty="0"/>
              <a:t>with the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6113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Vowel tokens manually segmented</a:t>
            </a:r>
          </a:p>
          <a:p>
            <a:r>
              <a:rPr lang="en-US" sz="3200" dirty="0"/>
              <a:t>Rest of corpus is </a:t>
            </a:r>
            <a:r>
              <a:rPr lang="en-US" sz="3200" dirty="0">
                <a:solidFill>
                  <a:srgbClr val="0070C0"/>
                </a:solidFill>
              </a:rPr>
              <a:t>fully orthographically transcribed </a:t>
            </a:r>
            <a:r>
              <a:rPr lang="en-US" sz="3200" dirty="0"/>
              <a:t>and then </a:t>
            </a:r>
            <a:r>
              <a:rPr lang="en-US" sz="3200" dirty="0">
                <a:solidFill>
                  <a:srgbClr val="0070C0"/>
                </a:solidFill>
              </a:rPr>
              <a:t>automatically segmented and labeled </a:t>
            </a:r>
            <a:r>
              <a:rPr lang="en-US" sz="3200" dirty="0"/>
              <a:t>in </a:t>
            </a:r>
            <a:r>
              <a:rPr lang="en-US" sz="3200" dirty="0" err="1"/>
              <a:t>Praat</a:t>
            </a:r>
            <a:r>
              <a:rPr lang="en-US" sz="3200" dirty="0"/>
              <a:t> </a:t>
            </a:r>
            <a:r>
              <a:rPr lang="en-US" sz="3200" dirty="0" err="1"/>
              <a:t>textgrids</a:t>
            </a:r>
            <a:r>
              <a:rPr lang="en-US" sz="3200" dirty="0"/>
              <a:t>, </a:t>
            </a:r>
            <a:r>
              <a:rPr lang="en-US" sz="3200" dirty="0" smtClean="0"/>
              <a:t>using </a:t>
            </a:r>
            <a:r>
              <a:rPr lang="en-US" sz="3200" dirty="0"/>
              <a:t>Penn’s P2FA forced aligner </a:t>
            </a:r>
            <a:r>
              <a:rPr lang="en-US" sz="3200" dirty="0" smtClean="0"/>
              <a:t>FAVE, or DARLA</a:t>
            </a:r>
            <a:r>
              <a:rPr lang="en-US" sz="3200" dirty="0" smtClean="0">
                <a:solidFill>
                  <a:prstClr val="black"/>
                </a:solidFill>
              </a:rPr>
              <a:t>  </a:t>
            </a:r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dirty="0"/>
              <a:t>Labels are phoneme strings in ARPABET, from dictionary look-up of orthographic words (CMU pronouncing dictionary, which </a:t>
            </a:r>
            <a:r>
              <a:rPr lang="en-US" sz="3200" dirty="0" smtClean="0"/>
              <a:t>has over 134,000 words, gives </a:t>
            </a:r>
            <a:r>
              <a:rPr lang="en-US" sz="3200" dirty="0"/>
              <a:t>lexical stress, and has multiple entries for some words)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7417" y="6492875"/>
            <a:ext cx="468630" cy="365125"/>
          </a:xfrm>
        </p:spPr>
        <p:txBody>
          <a:bodyPr/>
          <a:lstStyle/>
          <a:p>
            <a:fld id="{215CEE1D-ACA1-4092-B953-030B429E33CA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85067" y="6439989"/>
            <a:ext cx="755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Yuan &amp; Liberman 2008, </a:t>
            </a:r>
            <a:r>
              <a:rPr lang="en-US" sz="2000" dirty="0" err="1"/>
              <a:t>Rosenfelder</a:t>
            </a:r>
            <a:r>
              <a:rPr lang="en-US" sz="2000" dirty="0"/>
              <a:t> et al. </a:t>
            </a:r>
            <a:r>
              <a:rPr lang="en-US" sz="2000" dirty="0" smtClean="0"/>
              <a:t>2011; </a:t>
            </a:r>
            <a:r>
              <a:rPr lang="en-US" sz="2000" dirty="0">
                <a:solidFill>
                  <a:prstClr val="black"/>
                </a:solidFill>
              </a:rPr>
              <a:t>Reddy &amp; Stanford 2015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61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E</a:t>
            </a:r>
            <a:r>
              <a:rPr lang="en-US" sz="4800" b="1" dirty="0" smtClean="0"/>
              <a:t>xample of output for 1 sentence</a:t>
            </a:r>
            <a:endParaRPr lang="en-US" sz="4800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39754" cy="365125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05" t="12350" r="389" b="12629"/>
          <a:stretch/>
        </p:blipFill>
        <p:spPr>
          <a:xfrm>
            <a:off x="908857" y="1476102"/>
            <a:ext cx="10500151" cy="48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Public </a:t>
            </a:r>
            <a:r>
              <a:rPr lang="en-US" sz="4800" b="1" dirty="0" smtClean="0"/>
              <a:t>vs. </a:t>
            </a:r>
            <a:r>
              <a:rPr lang="en-US" sz="4800" b="1" dirty="0"/>
              <a:t>project-internal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4992"/>
          </a:xfrm>
        </p:spPr>
        <p:txBody>
          <a:bodyPr>
            <a:noAutofit/>
          </a:bodyPr>
          <a:lstStyle/>
          <a:p>
            <a:r>
              <a:rPr lang="en-US" sz="3200" dirty="0" smtClean="0"/>
              <a:t>238 </a:t>
            </a:r>
            <a:r>
              <a:rPr lang="en-US" sz="3200" dirty="0"/>
              <a:t>speakers completed all speech tasks and are available to the UCLA-internal project team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204 </a:t>
            </a:r>
            <a:r>
              <a:rPr lang="en-US" sz="3200" dirty="0">
                <a:solidFill>
                  <a:srgbClr val="0070C0"/>
                </a:solidFill>
              </a:rPr>
              <a:t>speakers </a:t>
            </a:r>
            <a:r>
              <a:rPr lang="en-US" sz="3200" dirty="0" smtClean="0">
                <a:solidFill>
                  <a:srgbClr val="0070C0"/>
                </a:solidFill>
              </a:rPr>
              <a:t>(99 men + 105 women</a:t>
            </a:r>
            <a:r>
              <a:rPr lang="en-US" sz="3200" dirty="0">
                <a:solidFill>
                  <a:srgbClr val="0070C0"/>
                </a:solidFill>
              </a:rPr>
              <a:t>) </a:t>
            </a:r>
            <a:r>
              <a:rPr lang="en-US" sz="3200" dirty="0"/>
              <a:t>completed all speech </a:t>
            </a:r>
            <a:r>
              <a:rPr lang="en-US" sz="3200" dirty="0" smtClean="0"/>
              <a:t>tasks </a:t>
            </a:r>
            <a:r>
              <a:rPr lang="en-US" sz="3200" dirty="0"/>
              <a:t>and agreed to allow their recordings to be </a:t>
            </a:r>
            <a:r>
              <a:rPr lang="en-US" sz="3200" dirty="0">
                <a:solidFill>
                  <a:srgbClr val="0070C0"/>
                </a:solidFill>
              </a:rPr>
              <a:t>public</a:t>
            </a:r>
          </a:p>
          <a:p>
            <a:pPr lvl="1"/>
            <a:r>
              <a:rPr lang="en-US" sz="2800" dirty="0" smtClean="0">
                <a:solidFill>
                  <a:srgbClr val="0070C0"/>
                </a:solidFill>
              </a:rPr>
              <a:t>89 </a:t>
            </a:r>
            <a:r>
              <a:rPr lang="en-US" sz="2800" dirty="0">
                <a:solidFill>
                  <a:srgbClr val="0070C0"/>
                </a:solidFill>
              </a:rPr>
              <a:t>monolingual native speakers </a:t>
            </a:r>
            <a:r>
              <a:rPr lang="en-US" sz="2800" dirty="0"/>
              <a:t>of English </a:t>
            </a:r>
            <a:r>
              <a:rPr lang="en-US" sz="2800" dirty="0" smtClean="0"/>
              <a:t>(42+47)</a:t>
            </a:r>
            <a:endParaRPr lang="en-US" sz="2800" dirty="0"/>
          </a:p>
          <a:p>
            <a:pPr lvl="1"/>
            <a:r>
              <a:rPr lang="en-US" sz="2800" dirty="0" smtClean="0">
                <a:solidFill>
                  <a:srgbClr val="0070C0"/>
                </a:solidFill>
              </a:rPr>
              <a:t>56 </a:t>
            </a:r>
            <a:r>
              <a:rPr lang="en-US" sz="2800" dirty="0">
                <a:solidFill>
                  <a:srgbClr val="0070C0"/>
                </a:solidFill>
              </a:rPr>
              <a:t>bilingual native speakers </a:t>
            </a:r>
            <a:r>
              <a:rPr lang="en-US" sz="2800" dirty="0"/>
              <a:t>of </a:t>
            </a:r>
            <a:r>
              <a:rPr lang="en-US" sz="2800" dirty="0" smtClean="0"/>
              <a:t>English (27+29)</a:t>
            </a:r>
            <a:endParaRPr lang="en-US" sz="2800" dirty="0"/>
          </a:p>
          <a:p>
            <a:pPr lvl="1"/>
            <a:r>
              <a:rPr lang="en-US" sz="2800" dirty="0" smtClean="0">
                <a:solidFill>
                  <a:srgbClr val="0070C0"/>
                </a:solidFill>
              </a:rPr>
              <a:t>59 </a:t>
            </a:r>
            <a:r>
              <a:rPr lang="en-US" sz="2800" dirty="0">
                <a:solidFill>
                  <a:srgbClr val="0070C0"/>
                </a:solidFill>
              </a:rPr>
              <a:t>L2 speakers </a:t>
            </a:r>
            <a:r>
              <a:rPr lang="en-US" sz="2800" dirty="0"/>
              <a:t>of </a:t>
            </a:r>
            <a:r>
              <a:rPr lang="en-US" sz="2800" dirty="0" smtClean="0"/>
              <a:t>English (30+29)</a:t>
            </a:r>
            <a:endParaRPr lang="en-US" sz="2800" dirty="0"/>
          </a:p>
          <a:p>
            <a:r>
              <a:rPr lang="en-US" sz="3200" dirty="0"/>
              <a:t>This public version of the database is currently </a:t>
            </a:r>
            <a:r>
              <a:rPr lang="en-US" sz="3200" dirty="0">
                <a:solidFill>
                  <a:srgbClr val="0070C0"/>
                </a:solidFill>
              </a:rPr>
              <a:t>available on </a:t>
            </a:r>
            <a:r>
              <a:rPr lang="en-US" sz="3200" dirty="0" smtClean="0">
                <a:solidFill>
                  <a:srgbClr val="0070C0"/>
                </a:solidFill>
              </a:rPr>
              <a:t>request</a:t>
            </a:r>
            <a:r>
              <a:rPr lang="en-US" sz="3200" dirty="0" smtClean="0"/>
              <a:t>, will be online this year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06" y="6492875"/>
            <a:ext cx="439754" cy="365125"/>
          </a:xfrm>
        </p:spPr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NSF </a:t>
            </a:r>
            <a:r>
              <a:rPr lang="en-US" sz="3200" dirty="0"/>
              <a:t>grants IIS-1450992, IIS-1704167 to Abeer Alwan</a:t>
            </a:r>
          </a:p>
          <a:p>
            <a:r>
              <a:rPr lang="en-US" sz="3200" dirty="0" smtClean="0"/>
              <a:t>UCLA </a:t>
            </a:r>
            <a:r>
              <a:rPr lang="en-US" sz="3200" dirty="0"/>
              <a:t>linguistics students who have helped in making, transcribing, and organizing the recordings</a:t>
            </a:r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4800" dirty="0">
                <a:solidFill>
                  <a:srgbClr val="0070C0"/>
                </a:solidFill>
              </a:rPr>
              <a:t>Thank you!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43405" cy="365125"/>
          </a:xfrm>
        </p:spPr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– TO DO (</a:t>
            </a:r>
            <a:r>
              <a:rPr lang="en-US" smtClean="0"/>
              <a:t>get from paper)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Wolf 1972, Nolan 1983, </a:t>
            </a:r>
            <a:r>
              <a:rPr lang="en-US" dirty="0" err="1"/>
              <a:t>Kinnunen</a:t>
            </a:r>
            <a:r>
              <a:rPr lang="en-US" dirty="0"/>
              <a:t> &amp; Li </a:t>
            </a:r>
            <a:r>
              <a:rPr lang="en-US" dirty="0" smtClean="0"/>
              <a:t>2010</a:t>
            </a:r>
          </a:p>
          <a:p>
            <a:r>
              <a:rPr lang="en-US" dirty="0"/>
              <a:t>Yuan &amp; Liberman 2008, </a:t>
            </a:r>
            <a:r>
              <a:rPr lang="en-US" dirty="0" err="1"/>
              <a:t>Rosenfelder</a:t>
            </a:r>
            <a:r>
              <a:rPr lang="en-US" dirty="0"/>
              <a:t> et al. 2011; </a:t>
            </a:r>
            <a:r>
              <a:rPr lang="en-US" dirty="0">
                <a:solidFill>
                  <a:prstClr val="black"/>
                </a:solidFill>
              </a:rPr>
              <a:t>Reddy &amp; Stanford 2015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Podesva</a:t>
            </a:r>
            <a:r>
              <a:rPr lang="en-US" dirty="0" smtClean="0"/>
              <a:t> 2010</a:t>
            </a:r>
          </a:p>
          <a:p>
            <a:r>
              <a:rPr lang="en-US" dirty="0" smtClean="0"/>
              <a:t>Burnham et al 2002</a:t>
            </a:r>
          </a:p>
          <a:p>
            <a:r>
              <a:rPr lang="en-US" dirty="0" smtClean="0"/>
              <a:t>IEEE 1969</a:t>
            </a:r>
          </a:p>
          <a:p>
            <a:r>
              <a:rPr lang="en-US" dirty="0" err="1" smtClean="0"/>
              <a:t>Sturim</a:t>
            </a:r>
            <a:r>
              <a:rPr lang="en-US" dirty="0" smtClean="0"/>
              <a:t> et al 2016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EE1D-ACA1-4092-B953-030B429E33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6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Motivation for the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701454"/>
          </a:xfrm>
        </p:spPr>
        <p:txBody>
          <a:bodyPr>
            <a:noAutofit/>
          </a:bodyPr>
          <a:lstStyle/>
          <a:p>
            <a:r>
              <a:rPr lang="en-US" sz="3600" dirty="0"/>
              <a:t>Voice variability: 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Within-speaker variability</a:t>
            </a:r>
            <a:r>
              <a:rPr lang="en-US" sz="3200" dirty="0"/>
              <a:t>: Any one speaker’s voice varies constantly, so that no speaker’s voice is fixed, but rather exhibits a distribution of qualities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Between-speaker variability</a:t>
            </a:r>
            <a:r>
              <a:rPr lang="en-US" sz="3200" dirty="0"/>
              <a:t>: Voice quality differs among speakers – sometimes greatly, sometimes minimally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40356" cy="365125"/>
          </a:xfrm>
        </p:spPr>
        <p:txBody>
          <a:bodyPr/>
          <a:lstStyle/>
          <a:p>
            <a:fld id="{215CEE1D-ACA1-4092-B953-030B429E33C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Within- vs. between-speaker variability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Often assumed that within-speaker variability is markedly and reliably less than between-speaker variability</a:t>
            </a:r>
          </a:p>
          <a:p>
            <a:r>
              <a:rPr lang="en-US" sz="3200" dirty="0"/>
              <a:t>If true, makes speaker </a:t>
            </a:r>
            <a:r>
              <a:rPr lang="en-US" sz="3200" dirty="0" smtClean="0"/>
              <a:t>discrimination/recognition </a:t>
            </a:r>
            <a:r>
              <a:rPr lang="en-US" sz="3200" dirty="0"/>
              <a:t>relatively easy</a:t>
            </a:r>
          </a:p>
          <a:p>
            <a:r>
              <a:rPr lang="en-US" sz="3200" dirty="0"/>
              <a:t>To test, need a </a:t>
            </a:r>
            <a:r>
              <a:rPr lang="en-US" sz="3200" dirty="0">
                <a:solidFill>
                  <a:srgbClr val="0070C0"/>
                </a:solidFill>
              </a:rPr>
              <a:t>speech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database</a:t>
            </a:r>
            <a:r>
              <a:rPr lang="en-US" sz="3200" dirty="0"/>
              <a:t> that provides significant variability of both kinds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72482"/>
            <a:ext cx="449974" cy="365125"/>
          </a:xfrm>
        </p:spPr>
        <p:txBody>
          <a:bodyPr/>
          <a:lstStyle/>
          <a:p>
            <a:fld id="{215CEE1D-ACA1-4092-B953-030B429E33CA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45829" y="6458782"/>
            <a:ext cx="4746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Wolf 1972, Nolan 1983, </a:t>
            </a:r>
            <a:r>
              <a:rPr lang="en-US" sz="2000" dirty="0" err="1"/>
              <a:t>Kinnunen</a:t>
            </a:r>
            <a:r>
              <a:rPr lang="en-US" sz="2000" dirty="0"/>
              <a:t> &amp; Li 2010</a:t>
            </a:r>
          </a:p>
        </p:txBody>
      </p:sp>
    </p:spTree>
    <p:extLst>
      <p:ext uri="{BB962C8B-B14F-4D97-AF65-F5344CB8AC3E}">
        <p14:creationId xmlns:p14="http://schemas.microsoft.com/office/powerpoint/2010/main" val="8716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Existing English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See paper for review</a:t>
            </a:r>
          </a:p>
          <a:p>
            <a:r>
              <a:rPr lang="en-US" sz="3200" dirty="0"/>
              <a:t>None of the databases we were aware of offered the desired combination of</a:t>
            </a:r>
          </a:p>
          <a:p>
            <a:pPr lvl="1"/>
            <a:r>
              <a:rPr lang="en-US" sz="2800" dirty="0"/>
              <a:t>m</a:t>
            </a:r>
            <a:r>
              <a:rPr lang="en-US" sz="2800" dirty="0" smtClean="0"/>
              <a:t>any speakers </a:t>
            </a:r>
            <a:r>
              <a:rPr lang="en-US" sz="2800" dirty="0"/>
              <a:t>(male and female</a:t>
            </a:r>
            <a:r>
              <a:rPr lang="en-US" sz="2800" dirty="0" smtClean="0"/>
              <a:t>) – between-speaker variability</a:t>
            </a:r>
            <a:endParaRPr lang="en-US" sz="2800" dirty="0"/>
          </a:p>
          <a:p>
            <a:pPr lvl="1"/>
            <a:r>
              <a:rPr lang="en-US" sz="2800" dirty="0"/>
              <a:t>multiple recording sessions per </a:t>
            </a:r>
            <a:r>
              <a:rPr lang="en-US" sz="2800" dirty="0" smtClean="0"/>
              <a:t>speaker 	within-speaker</a:t>
            </a:r>
            <a:endParaRPr lang="en-US" sz="2800" dirty="0"/>
          </a:p>
          <a:p>
            <a:pPr lvl="1"/>
            <a:r>
              <a:rPr lang="en-US" sz="2800" dirty="0"/>
              <a:t>multiple speech tasks per </a:t>
            </a:r>
            <a:r>
              <a:rPr lang="en-US" sz="2800" dirty="0" smtClean="0"/>
              <a:t>speaker		variability</a:t>
            </a:r>
            <a:endParaRPr lang="en-US" sz="2800" dirty="0"/>
          </a:p>
          <a:p>
            <a:pPr lvl="1"/>
            <a:r>
              <a:rPr lang="en-US" sz="2800" dirty="0"/>
              <a:t>repeated </a:t>
            </a:r>
            <a:r>
              <a:rPr lang="en-US" sz="2800" dirty="0" smtClean="0"/>
              <a:t>text – allows text-dependent analysis</a:t>
            </a:r>
            <a:endParaRPr lang="en-US" sz="2800" dirty="0"/>
          </a:p>
          <a:p>
            <a:pPr lvl="1"/>
            <a:r>
              <a:rPr lang="en-US" sz="2800" dirty="0"/>
              <a:t>very high-quality audio</a:t>
            </a:r>
          </a:p>
          <a:p>
            <a:r>
              <a:rPr lang="en-US" sz="3200" dirty="0"/>
              <a:t>Hence the </a:t>
            </a:r>
            <a:r>
              <a:rPr lang="en-US" sz="3200" dirty="0">
                <a:solidFill>
                  <a:srgbClr val="0070C0"/>
                </a:solidFill>
              </a:rPr>
              <a:t>UCLA Speaker Variability Database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01253" cy="365125"/>
          </a:xfrm>
        </p:spPr>
        <p:txBody>
          <a:bodyPr/>
          <a:lstStyle/>
          <a:p>
            <a:fld id="{215CEE1D-ACA1-4092-B953-030B429E33C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97592" y="6453686"/>
            <a:ext cx="2037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Sturim</a:t>
            </a:r>
            <a:r>
              <a:rPr lang="en-US" sz="2000" dirty="0" smtClean="0"/>
              <a:t> et al. 2016</a:t>
            </a:r>
          </a:p>
        </p:txBody>
      </p:sp>
      <p:sp>
        <p:nvSpPr>
          <p:cNvPr id="4" name="Right Brace 3"/>
          <p:cNvSpPr/>
          <p:nvPr/>
        </p:nvSpPr>
        <p:spPr>
          <a:xfrm>
            <a:off x="7498080" y="3801291"/>
            <a:ext cx="418012" cy="979714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4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Speakers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238 UCLA undergraduates </a:t>
            </a:r>
            <a:r>
              <a:rPr lang="en-US" sz="3600" dirty="0"/>
              <a:t>(116 male, 122 female) have completed all sessions/tasks</a:t>
            </a:r>
          </a:p>
          <a:p>
            <a:r>
              <a:rPr lang="en-US" sz="3600" dirty="0"/>
              <a:t>Corpus is entirely in English, but speakers’ language backgrounds vary: 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monolingual</a:t>
            </a:r>
            <a:r>
              <a:rPr lang="en-US" sz="3200" dirty="0"/>
              <a:t> native speakers of English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bilingual</a:t>
            </a:r>
            <a:r>
              <a:rPr lang="en-US" sz="3200" dirty="0"/>
              <a:t> native speakers of English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L2</a:t>
            </a:r>
            <a:r>
              <a:rPr lang="en-US" sz="3200" dirty="0"/>
              <a:t> speakers of English</a:t>
            </a:r>
          </a:p>
          <a:p>
            <a:pPr lvl="2"/>
            <a:r>
              <a:rPr lang="en-US" sz="2800" dirty="0"/>
              <a:t>Most L2 English speakers started learning English </a:t>
            </a:r>
            <a:r>
              <a:rPr lang="en-US" sz="2800" dirty="0" smtClean="0"/>
              <a:t>&lt; </a:t>
            </a:r>
            <a:r>
              <a:rPr lang="en-US" sz="2800" dirty="0"/>
              <a:t>age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91628" cy="365125"/>
          </a:xfrm>
        </p:spPr>
        <p:txBody>
          <a:bodyPr/>
          <a:lstStyle/>
          <a:p>
            <a:fld id="{215CEE1D-ACA1-4092-B953-030B429E33C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/>
              <a:t>Speaker similarity vs. diversity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We want to sample speakers who are</a:t>
            </a:r>
          </a:p>
          <a:p>
            <a:r>
              <a:rPr lang="en-US" sz="3600" dirty="0"/>
              <a:t>homogeneous/similar enough to make telling their voices apart challenging</a:t>
            </a:r>
          </a:p>
          <a:p>
            <a:r>
              <a:rPr lang="en-US" sz="3600" dirty="0"/>
              <a:t>but with some sources of between-speaker variability, here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sex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language background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90853" cy="365125"/>
          </a:xfrm>
        </p:spPr>
        <p:txBody>
          <a:bodyPr/>
          <a:lstStyle/>
          <a:p>
            <a:fld id="{215CEE1D-ACA1-4092-B953-030B429E33C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Recording conditions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7500"/>
            <a:ext cx="6261100" cy="5019675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UCLA Phonetics Lab’s sound-attenuated booth</a:t>
            </a:r>
          </a:p>
          <a:p>
            <a:r>
              <a:rPr lang="en-US" sz="3000" dirty="0" err="1"/>
              <a:t>Bruel</a:t>
            </a:r>
            <a:r>
              <a:rPr lang="en-US" sz="3000" dirty="0"/>
              <a:t> &amp; </a:t>
            </a:r>
            <a:r>
              <a:rPr lang="en-US" sz="3000" dirty="0" err="1"/>
              <a:t>Kjaer</a:t>
            </a:r>
            <a:r>
              <a:rPr lang="en-US" sz="3000" dirty="0"/>
              <a:t> microphone suspended rigidly from a </a:t>
            </a:r>
            <a:r>
              <a:rPr lang="en-US" sz="3000" dirty="0" smtClean="0"/>
              <a:t>head-mount over a baseball </a:t>
            </a:r>
            <a:r>
              <a:rPr lang="en-US" sz="3000" dirty="0"/>
              <a:t>cap worn by the speaker </a:t>
            </a:r>
          </a:p>
          <a:p>
            <a:r>
              <a:rPr lang="en-US" sz="3000" dirty="0"/>
              <a:t>Recording prompts presented on-screen</a:t>
            </a:r>
          </a:p>
          <a:p>
            <a:r>
              <a:rPr lang="en-US" sz="3000" dirty="0"/>
              <a:t>Direct-to-disk at 22k using </a:t>
            </a:r>
            <a:r>
              <a:rPr lang="en-US" sz="3000" dirty="0" err="1"/>
              <a:t>PCQuirerX</a:t>
            </a:r>
            <a:r>
              <a:rPr lang="en-US" sz="3000" dirty="0"/>
              <a:t> and its box</a:t>
            </a:r>
          </a:p>
          <a:p>
            <a:r>
              <a:rPr lang="en-US" sz="3000" dirty="0">
                <a:solidFill>
                  <a:srgbClr val="0070C0"/>
                </a:solidFill>
              </a:rPr>
              <a:t>Sessions on 3 separate days </a:t>
            </a:r>
            <a:r>
              <a:rPr lang="en-US" sz="3000" dirty="0"/>
              <a:t>(A, B, C)</a:t>
            </a:r>
          </a:p>
          <a:p>
            <a:endParaRPr lang="en-US" sz="3000" dirty="0"/>
          </a:p>
          <a:p>
            <a:r>
              <a:rPr lang="en-US" sz="3000" dirty="0"/>
              <a:t>Following slides show the various speech tasks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10878" cy="365125"/>
          </a:xfrm>
        </p:spPr>
        <p:txBody>
          <a:bodyPr/>
          <a:lstStyle/>
          <a:p>
            <a:fld id="{215CEE1D-ACA1-4092-B953-030B429E33CA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24689" y="2189163"/>
            <a:ext cx="48133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274" y="365127"/>
            <a:ext cx="10476412" cy="1390102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Isolated </a:t>
            </a:r>
            <a:r>
              <a:rPr lang="en-US" sz="4800" b="1" dirty="0"/>
              <a:t>vowels task </a:t>
            </a:r>
            <a:r>
              <a:rPr lang="en-US" sz="3600" b="1" dirty="0"/>
              <a:t>(scripted)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548" y="1859733"/>
            <a:ext cx="10162903" cy="3741738"/>
          </a:xfrm>
        </p:spPr>
        <p:txBody>
          <a:bodyPr>
            <a:normAutofit/>
          </a:bodyPr>
          <a:lstStyle/>
          <a:p>
            <a:r>
              <a:rPr lang="en-US" sz="3200" dirty="0"/>
              <a:t>Vowel /ɑ/ 3 times,  ~1-2 sec each</a:t>
            </a:r>
          </a:p>
          <a:p>
            <a:r>
              <a:rPr lang="en-US" sz="3200" dirty="0">
                <a:solidFill>
                  <a:srgbClr val="0070C0"/>
                </a:solidFill>
              </a:rPr>
              <a:t>In each session</a:t>
            </a:r>
            <a:r>
              <a:rPr lang="en-US" sz="3200" dirty="0"/>
              <a:t>, so 9 tokens total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7881" cy="365125"/>
          </a:xfrm>
        </p:spPr>
        <p:txBody>
          <a:bodyPr/>
          <a:lstStyle/>
          <a:p>
            <a:fld id="{215CEE1D-ACA1-4092-B953-030B429E33C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Read </a:t>
            </a:r>
            <a:r>
              <a:rPr lang="en-US" sz="4800" b="1" dirty="0"/>
              <a:t>sentences task </a:t>
            </a:r>
            <a:r>
              <a:rPr lang="en-US" sz="3200" b="1" dirty="0"/>
              <a:t>(scripted)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5 Harvard sentences (IEEE 1969), read twice </a:t>
            </a:r>
            <a:r>
              <a:rPr lang="en-US" sz="3200" dirty="0">
                <a:solidFill>
                  <a:srgbClr val="0070C0"/>
                </a:solidFill>
              </a:rPr>
              <a:t>in each session</a:t>
            </a:r>
            <a:r>
              <a:rPr lang="en-US" sz="3200" dirty="0"/>
              <a:t>, randomized</a:t>
            </a:r>
          </a:p>
          <a:p>
            <a:r>
              <a:rPr lang="en-US" sz="3200" dirty="0"/>
              <a:t>So 30 sentence tokens total for each speaker, with </a:t>
            </a:r>
            <a:r>
              <a:rPr lang="en-US" sz="3200" dirty="0">
                <a:solidFill>
                  <a:srgbClr val="0070C0"/>
                </a:solidFill>
              </a:rPr>
              <a:t>repeated text </a:t>
            </a:r>
            <a:r>
              <a:rPr lang="en-US" sz="3200" dirty="0"/>
              <a:t>both within and across sessions</a:t>
            </a:r>
          </a:p>
          <a:p>
            <a:r>
              <a:rPr lang="en-US" sz="3200" dirty="0"/>
              <a:t>Read speech is usually clear speech, though not always fluent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49379" cy="365125"/>
          </a:xfrm>
        </p:spPr>
        <p:txBody>
          <a:bodyPr/>
          <a:lstStyle/>
          <a:p>
            <a:fld id="{215CEE1D-ACA1-4092-B953-030B429E33CA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2sentenc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199" y="4889875"/>
            <a:ext cx="779417" cy="7794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81367" y="6453686"/>
            <a:ext cx="1256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IEEE 1969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361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</TotalTime>
  <Words>1075</Words>
  <Application>Microsoft Office PowerPoint</Application>
  <PresentationFormat>Widescreen</PresentationFormat>
  <Paragraphs>188</Paragraphs>
  <Slides>19</Slides>
  <Notes>17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 Light</vt:lpstr>
      <vt:lpstr>Calibri</vt:lpstr>
      <vt:lpstr>TimesNewRomanPSMT</vt:lpstr>
      <vt:lpstr>Arial</vt:lpstr>
      <vt:lpstr>Times New Roman</vt:lpstr>
      <vt:lpstr>Office Theme</vt:lpstr>
      <vt:lpstr>A NEW SPEECH DATABASE FOR  WITHIN- AND BETWEEN-SPEAKER VARIABILITY</vt:lpstr>
      <vt:lpstr>Motivation for the Database</vt:lpstr>
      <vt:lpstr>Within- vs. between-speaker variability</vt:lpstr>
      <vt:lpstr>Existing English databases</vt:lpstr>
      <vt:lpstr>Speakers</vt:lpstr>
      <vt:lpstr> Speaker similarity vs. diversity </vt:lpstr>
      <vt:lpstr>Recording conditions </vt:lpstr>
      <vt:lpstr>Isolated vowels task (scripted)</vt:lpstr>
      <vt:lpstr>Read sentences task (scripted)</vt:lpstr>
      <vt:lpstr>Instructions task (unscripted)</vt:lpstr>
      <vt:lpstr>Phonecall task (unscripted)</vt:lpstr>
      <vt:lpstr>Pet video task (unscripted)</vt:lpstr>
      <vt:lpstr>Conversation reports task (unscripted)</vt:lpstr>
      <vt:lpstr>Summary, UCLA Speaker Variability Database: </vt:lpstr>
      <vt:lpstr>Transcriptions provided  with the Database</vt:lpstr>
      <vt:lpstr>Example of output for 1 sentence</vt:lpstr>
      <vt:lpstr>Public vs. project-internal </vt:lpstr>
      <vt:lpstr>Acknowledgments</vt:lpstr>
      <vt:lpstr>References – TO DO (get from paper)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Keating, Patricia</dc:creator>
  <cp:lastModifiedBy>Keating, Patricia</cp:lastModifiedBy>
  <cp:revision>144</cp:revision>
  <dcterms:created xsi:type="dcterms:W3CDTF">2017-10-07T00:14:30Z</dcterms:created>
  <dcterms:modified xsi:type="dcterms:W3CDTF">2019-08-20T23:46:47Z</dcterms:modified>
</cp:coreProperties>
</file>